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65" r:id="rId4"/>
  </p:sldMasterIdLst>
  <p:sldIdLst>
    <p:sldId id="256" r:id="rId5"/>
    <p:sldId id="271" r:id="rId6"/>
    <p:sldId id="272" r:id="rId7"/>
    <p:sldId id="273" r:id="rId8"/>
    <p:sldId id="267" r:id="rId9"/>
    <p:sldId id="261" r:id="rId10"/>
    <p:sldId id="264" r:id="rId11"/>
    <p:sldId id="263" r:id="rId12"/>
    <p:sldId id="268" r:id="rId13"/>
    <p:sldId id="274" r:id="rId14"/>
    <p:sldId id="270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2862"/>
    <a:srgbClr val="FDC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25" autoAdjust="0"/>
  </p:normalViewPr>
  <p:slideViewPr>
    <p:cSldViewPr snapToGrid="0" snapToObjects="1">
      <p:cViewPr varScale="1">
        <p:scale>
          <a:sx n="137" d="100"/>
          <a:sy n="137" d="100"/>
        </p:scale>
        <p:origin x="552" y="2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082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-1" y="679675"/>
            <a:ext cx="9143999" cy="1802734"/>
          </a:xfrm>
          <a:effectLst/>
        </p:spPr>
        <p:txBody>
          <a:bodyPr>
            <a:normAutofit/>
          </a:bodyPr>
          <a:lstStyle>
            <a:lvl1pPr>
              <a:defRPr sz="4400" b="0">
                <a:solidFill>
                  <a:srgbClr val="FF0000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2499852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443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07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8685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2858"/>
            <a:ext cx="8229600" cy="304249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7968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"/>
            <a:ext cx="9144000" cy="514082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952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2" r:id="rId1"/>
    <p:sldLayoutId id="2147493487" r:id="rId2"/>
    <p:sldLayoutId id="2147493488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tHselwJC3Lw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hubbellcdn.com/ohwassets/HCI/TayMac/Literature/TM-016.pdf" TargetMode="Externa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b-hToT9vZw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hubbellcdn.com/ohwassets/HCI/TayMac/Literature/TM-004.pdf" TargetMode="Externa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4B8C529-4809-4CF3-83A4-17789932D7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Aluminum Conduit Bodies</a:t>
            </a:r>
          </a:p>
        </p:txBody>
      </p:sp>
      <p:pic>
        <p:nvPicPr>
          <p:cNvPr id="3" name="Picture 2" descr="A picture containing indoor, table, front, sitting&#10;&#10;Description automatically generated">
            <a:extLst>
              <a:ext uri="{FF2B5EF4-FFF2-40B4-BE49-F238E27FC236}">
                <a16:creationId xmlns:a16="http://schemas.microsoft.com/office/drawing/2014/main" id="{17F09747-3F52-4092-B152-AF2EF8A35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82" y="1216021"/>
            <a:ext cx="9144000" cy="346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345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FBE048-575C-4C32-9330-D1BD43A47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180" y="1695140"/>
            <a:ext cx="2431745" cy="174154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9017B62-5AAA-4A6E-8E8D-8D39A15767B6}"/>
              </a:ext>
            </a:extLst>
          </p:cNvPr>
          <p:cNvSpPr/>
          <p:nvPr/>
        </p:nvSpPr>
        <p:spPr>
          <a:xfrm>
            <a:off x="5637311" y="3594651"/>
            <a:ext cx="3049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YouTube Noto"/>
                <a:hlinkClick r:id="rId3" tooltip="Share link"/>
              </a:rPr>
              <a:t>https://youtu.be/tHselwJC3Lw</a:t>
            </a:r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E660C083-FBCC-49C3-BF4F-0B7E7B4CD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0116" y="-11498"/>
            <a:ext cx="8229600" cy="61024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Available on Hubbell.com/</a:t>
            </a:r>
            <a:r>
              <a:rPr lang="en-US" dirty="0" err="1"/>
              <a:t>taymac</a:t>
            </a:r>
            <a:r>
              <a:rPr lang="en-US" dirty="0"/>
              <a:t>/</a:t>
            </a:r>
            <a:r>
              <a:rPr lang="en-US" dirty="0" err="1"/>
              <a:t>en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1C9B75-116E-4153-A88F-4FCA3F8666B4}"/>
              </a:ext>
            </a:extLst>
          </p:cNvPr>
          <p:cNvSpPr txBox="1"/>
          <p:nvPr/>
        </p:nvSpPr>
        <p:spPr>
          <a:xfrm>
            <a:off x="7040538" y="1211967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Video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ECC76D-1E4B-4FEF-BF41-A3BB670940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478" y="988603"/>
            <a:ext cx="2355041" cy="30564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2577D30-99ED-4606-AF5E-437974C4F453}"/>
              </a:ext>
            </a:extLst>
          </p:cNvPr>
          <p:cNvSpPr txBox="1"/>
          <p:nvPr/>
        </p:nvSpPr>
        <p:spPr>
          <a:xfrm>
            <a:off x="3160457" y="1313093"/>
            <a:ext cx="112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Sell Sheet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4A7552-6A75-455C-A718-E2E367540098}"/>
              </a:ext>
            </a:extLst>
          </p:cNvPr>
          <p:cNvSpPr/>
          <p:nvPr/>
        </p:nvSpPr>
        <p:spPr>
          <a:xfrm>
            <a:off x="94232" y="4093133"/>
            <a:ext cx="47150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5"/>
              </a:rPr>
              <a:t>https://hubbellcdn.com/ohwassets/HCI/TayMac/Literature/TM-016.pdf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37269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4B8C529-4809-4CF3-83A4-17789932D7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252048"/>
            <a:ext cx="9143999" cy="1802734"/>
          </a:xfrm>
        </p:spPr>
        <p:txBody>
          <a:bodyPr/>
          <a:lstStyle/>
          <a:p>
            <a:r>
              <a:rPr lang="en-US" dirty="0"/>
              <a:t>Questions??</a:t>
            </a:r>
          </a:p>
        </p:txBody>
      </p:sp>
    </p:spTree>
    <p:extLst>
      <p:ext uri="{BB962C8B-B14F-4D97-AF65-F5344CB8AC3E}">
        <p14:creationId xmlns:p14="http://schemas.microsoft.com/office/powerpoint/2010/main" val="1001857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68FD0-EBFC-4A14-A85A-3D22A4A9D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39750"/>
          </a:xfrm>
        </p:spPr>
        <p:txBody>
          <a:bodyPr>
            <a:normAutofit fontScale="90000"/>
          </a:bodyPr>
          <a:lstStyle/>
          <a:p>
            <a:r>
              <a:rPr lang="en-US" dirty="0"/>
              <a:t>Offering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01477-39E7-4BEA-8132-4C5F7BCC3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73" y="548458"/>
            <a:ext cx="5266712" cy="3639634"/>
          </a:xfrm>
        </p:spPr>
        <p:txBody>
          <a:bodyPr/>
          <a:lstStyle/>
          <a:p>
            <a:r>
              <a:rPr lang="en-US" sz="2000" dirty="0"/>
              <a:t>EMT, Combo, Rigid IMC</a:t>
            </a:r>
          </a:p>
          <a:p>
            <a:r>
              <a:rPr lang="en-US" sz="2000" dirty="0"/>
              <a:t>Sizes Range ½” – 4”</a:t>
            </a:r>
          </a:p>
          <a:p>
            <a:r>
              <a:rPr lang="en-US" sz="2000" dirty="0"/>
              <a:t>Offer either fully assembled or in components</a:t>
            </a:r>
          </a:p>
          <a:p>
            <a:r>
              <a:rPr lang="en-US" sz="2000" dirty="0"/>
              <a:t>Flat Back design allows for easy mounting close to walls</a:t>
            </a:r>
          </a:p>
          <a:p>
            <a:r>
              <a:rPr lang="en-US" sz="2000" dirty="0" err="1"/>
              <a:t>cULus</a:t>
            </a:r>
            <a:r>
              <a:rPr lang="en-US" sz="2000" dirty="0"/>
              <a:t> listed</a:t>
            </a:r>
          </a:p>
          <a:p>
            <a:r>
              <a:rPr lang="en-US" sz="2000" dirty="0"/>
              <a:t>NEC compliant</a:t>
            </a:r>
          </a:p>
          <a:p>
            <a:r>
              <a:rPr lang="en-US" sz="2000" dirty="0"/>
              <a:t>NEMA 3R rated</a:t>
            </a:r>
          </a:p>
          <a:p>
            <a:r>
              <a:rPr lang="en-US" sz="2000" dirty="0"/>
              <a:t>Cubic inch capacity clearly marked</a:t>
            </a:r>
          </a:p>
          <a:p>
            <a:endParaRPr lang="en-US" sz="16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9A2E99-6D17-4DB5-B904-766D22520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7308" y="1050078"/>
            <a:ext cx="1532619" cy="19474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B25D07-BC39-4753-A2B7-56BFDA035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6316" y="2456192"/>
            <a:ext cx="1532619" cy="10826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80377A-7C57-48A6-8909-8B086EF0B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5890" y="762531"/>
            <a:ext cx="1338576" cy="10118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4A9E55-3D16-4596-9C93-84B5696B95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6404" y="3303786"/>
            <a:ext cx="1314425" cy="4702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010A0F-9541-403D-8E57-40C4AC54EF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4306" y="3163408"/>
            <a:ext cx="1338577" cy="6105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A3CF2F-3C1F-4C54-B60D-D2E2C820BE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4498" y="1658544"/>
            <a:ext cx="1658385" cy="11243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9913EC7-2E82-4A91-8C61-80FFB9F27F9A}"/>
              </a:ext>
            </a:extLst>
          </p:cNvPr>
          <p:cNvSpPr txBox="1"/>
          <p:nvPr/>
        </p:nvSpPr>
        <p:spPr>
          <a:xfrm>
            <a:off x="5258935" y="1724615"/>
            <a:ext cx="758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EMT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41CF30-D31F-4F04-A742-F5D40C5031B7}"/>
              </a:ext>
            </a:extLst>
          </p:cNvPr>
          <p:cNvSpPr txBox="1"/>
          <p:nvPr/>
        </p:nvSpPr>
        <p:spPr>
          <a:xfrm>
            <a:off x="4531052" y="3468697"/>
            <a:ext cx="758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Combo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BF4ADD-7D59-4C9B-BFB2-AC96D5C5523E}"/>
              </a:ext>
            </a:extLst>
          </p:cNvPr>
          <p:cNvSpPr txBox="1"/>
          <p:nvPr/>
        </p:nvSpPr>
        <p:spPr>
          <a:xfrm>
            <a:off x="6154465" y="2720542"/>
            <a:ext cx="8187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Rigid/IMC</a:t>
            </a:r>
          </a:p>
        </p:txBody>
      </p:sp>
    </p:spTree>
    <p:extLst>
      <p:ext uri="{BB962C8B-B14F-4D97-AF65-F5344CB8AC3E}">
        <p14:creationId xmlns:p14="http://schemas.microsoft.com/office/powerpoint/2010/main" val="706269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5B6EB-E211-4E2F-96FC-61BAC8EBF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15"/>
            <a:ext cx="8229600" cy="473635"/>
          </a:xfrm>
        </p:spPr>
        <p:txBody>
          <a:bodyPr>
            <a:normAutofit fontScale="90000"/>
          </a:bodyPr>
          <a:lstStyle/>
          <a:p>
            <a:r>
              <a:rPr lang="en-US" dirty="0"/>
              <a:t>Competition Comparison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207579-37C2-46B9-AFAE-BBA498C21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08958"/>
            <a:ext cx="7659483" cy="296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017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A8B56E-D658-4C1E-B193-733B715BF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3828" y="0"/>
            <a:ext cx="8229600" cy="61024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Available on Hubbell.com/</a:t>
            </a:r>
            <a:r>
              <a:rPr lang="en-US" dirty="0" err="1"/>
              <a:t>taymac</a:t>
            </a:r>
            <a:r>
              <a:rPr lang="en-US" dirty="0"/>
              <a:t>/</a:t>
            </a:r>
            <a:r>
              <a:rPr lang="en-US" dirty="0" err="1"/>
              <a:t>en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DC0418-1B5F-4B33-B699-926DF0399CFC}"/>
              </a:ext>
            </a:extLst>
          </p:cNvPr>
          <p:cNvSpPr txBox="1"/>
          <p:nvPr/>
        </p:nvSpPr>
        <p:spPr>
          <a:xfrm>
            <a:off x="6307623" y="1201256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Video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708BD8-62A8-45FF-9262-995EBF1EA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88" y="967235"/>
            <a:ext cx="2257315" cy="2893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4AFABD-7FF7-4068-9CAD-D589BE5D077B}"/>
              </a:ext>
            </a:extLst>
          </p:cNvPr>
          <p:cNvSpPr txBox="1"/>
          <p:nvPr/>
        </p:nvSpPr>
        <p:spPr>
          <a:xfrm>
            <a:off x="2549116" y="1835014"/>
            <a:ext cx="2303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 page Brochure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FD1BF5-F6C4-4E4B-AF0B-3B2D4B104723}"/>
              </a:ext>
            </a:extLst>
          </p:cNvPr>
          <p:cNvSpPr/>
          <p:nvPr/>
        </p:nvSpPr>
        <p:spPr>
          <a:xfrm>
            <a:off x="5028305" y="3915480"/>
            <a:ext cx="3149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YouTube Noto"/>
                <a:hlinkClick r:id="rId3"/>
              </a:rPr>
              <a:t>https://youtu.be/mb-hToT9vZw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F79D10-2C51-444C-9050-B6ADFFFA3C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8628" y="1637958"/>
            <a:ext cx="2886075" cy="22193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A4E17C7-C094-4A1D-A70F-C733961B018E}"/>
              </a:ext>
            </a:extLst>
          </p:cNvPr>
          <p:cNvSpPr/>
          <p:nvPr/>
        </p:nvSpPr>
        <p:spPr>
          <a:xfrm>
            <a:off x="66311" y="3915481"/>
            <a:ext cx="47220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5"/>
              </a:rPr>
              <a:t>https://hubbellcdn.com/ohwassets/HCI/TayMac/Literature/TM-004.pdf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68147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4B8C529-4809-4CF3-83A4-17789932D7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64979" y="205024"/>
            <a:ext cx="9143999" cy="1802734"/>
          </a:xfrm>
        </p:spPr>
        <p:txBody>
          <a:bodyPr>
            <a:normAutofit/>
          </a:bodyPr>
          <a:lstStyle/>
          <a:p>
            <a:r>
              <a:rPr lang="en-US" sz="6000" b="1" dirty="0"/>
              <a:t>U-Conduit</a:t>
            </a:r>
          </a:p>
        </p:txBody>
      </p:sp>
      <p:pic>
        <p:nvPicPr>
          <p:cNvPr id="4" name="Picture 3" descr="A picture containing video, table, indoor, game&#10;&#10;Description automatically generated">
            <a:extLst>
              <a:ext uri="{FF2B5EF4-FFF2-40B4-BE49-F238E27FC236}">
                <a16:creationId xmlns:a16="http://schemas.microsoft.com/office/drawing/2014/main" id="{CA5ADACE-416F-4070-B403-833F17DA6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850" y="1580240"/>
            <a:ext cx="4931342" cy="311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923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561B5-A1D8-4118-9B05-C44ABBCEA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77668-743E-4A72-98C4-AF3003ACD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107" y="625293"/>
            <a:ext cx="8735786" cy="3762285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 err="1">
                <a:cs typeface="Arial" panose="020B0604020202020204" pitchFamily="34" charset="0"/>
              </a:rPr>
              <a:t>TayMac</a:t>
            </a:r>
            <a:r>
              <a:rPr lang="en-US" sz="2600" dirty="0">
                <a:cs typeface="Arial" panose="020B0604020202020204" pitchFamily="34" charset="0"/>
              </a:rPr>
              <a:t> offers a full line of commercial grade aluminum conduit bodies for either Rigid/IMC or EMT, and Combination bodies that accept both conduit types</a:t>
            </a:r>
          </a:p>
          <a:p>
            <a:pPr lvl="1"/>
            <a:r>
              <a:rPr lang="en-US" sz="2600" b="1" i="1" dirty="0">
                <a:cs typeface="Arial" panose="020B0604020202020204" pitchFamily="34" charset="0"/>
              </a:rPr>
              <a:t>totaling over 250 part numbers</a:t>
            </a:r>
          </a:p>
          <a:p>
            <a:r>
              <a:rPr lang="en-US" sz="2600" dirty="0">
                <a:cs typeface="Arial" panose="020B0604020202020204" pitchFamily="34" charset="0"/>
              </a:rPr>
              <a:t>Multiple </a:t>
            </a:r>
            <a:r>
              <a:rPr lang="en-US" sz="2600" dirty="0" err="1">
                <a:cs typeface="Arial" panose="020B0604020202020204" pitchFamily="34" charset="0"/>
              </a:rPr>
              <a:t>sku’s</a:t>
            </a:r>
            <a:r>
              <a:rPr lang="en-US" sz="2600" dirty="0">
                <a:cs typeface="Arial" panose="020B0604020202020204" pitchFamily="34" charset="0"/>
              </a:rPr>
              <a:t> are necessary in order to cover each conduit </a:t>
            </a:r>
            <a:r>
              <a:rPr lang="en-US" sz="2600" dirty="0"/>
              <a:t>application type and configuration requirements</a:t>
            </a:r>
          </a:p>
          <a:p>
            <a:pPr lvl="1"/>
            <a:r>
              <a:rPr lang="en-US" sz="2600" b="1" i="1" dirty="0"/>
              <a:t>increased </a:t>
            </a:r>
            <a:r>
              <a:rPr lang="en-US" sz="2600" b="1" i="1" dirty="0" err="1"/>
              <a:t>sku</a:t>
            </a:r>
            <a:r>
              <a:rPr lang="en-US" sz="2600" b="1" i="1" dirty="0"/>
              <a:t> management</a:t>
            </a:r>
          </a:p>
          <a:p>
            <a:pPr lvl="1"/>
            <a:r>
              <a:rPr lang="en-US" sz="2600" b="1" i="1" dirty="0"/>
              <a:t>complicates space constraints on service trucks</a:t>
            </a:r>
          </a:p>
          <a:p>
            <a:r>
              <a:rPr lang="en-US" sz="2600" dirty="0">
                <a:cs typeface="Arial" panose="020B0604020202020204" pitchFamily="34" charset="0"/>
              </a:rPr>
              <a:t>This can create multiple trips for the service truck to get the correct product for the job</a:t>
            </a:r>
          </a:p>
          <a:p>
            <a:pPr lvl="1"/>
            <a:r>
              <a:rPr lang="en-US" sz="2600" b="1" i="1" dirty="0">
                <a:cs typeface="Arial" panose="020B0604020202020204" pitchFamily="34" charset="0"/>
              </a:rPr>
              <a:t>increasing labor costs</a:t>
            </a:r>
          </a:p>
          <a:p>
            <a:endParaRPr lang="en-US" dirty="0">
              <a:solidFill>
                <a:srgbClr val="7E0015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7E0015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7E0015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454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F8568-F2AA-40DF-8ED5-FD1FA50BF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7100"/>
            <a:ext cx="8229600" cy="468017"/>
          </a:xfrm>
        </p:spPr>
        <p:txBody>
          <a:bodyPr>
            <a:normAutofit fontScale="90000"/>
          </a:bodyPr>
          <a:lstStyle/>
          <a:p>
            <a:r>
              <a:rPr lang="en-US" dirty="0"/>
              <a:t>Competition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DF6B1-F7DC-4563-A2E0-802AFC313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6566" y="803752"/>
            <a:ext cx="4527397" cy="2951297"/>
          </a:xfrm>
        </p:spPr>
        <p:txBody>
          <a:bodyPr>
            <a:normAutofit fontScale="92500" lnSpcReduction="20000"/>
          </a:bodyPr>
          <a:lstStyle/>
          <a:p>
            <a:r>
              <a:rPr lang="en-US" sz="1700" dirty="0">
                <a:cs typeface="Arial" panose="020B0604020202020204" pitchFamily="34" charset="0"/>
              </a:rPr>
              <a:t>Limited access to LB, LL, LR, and T </a:t>
            </a:r>
            <a:r>
              <a:rPr lang="en-US" sz="1700" dirty="0"/>
              <a:t>ports - limited access for a straight pull of wires </a:t>
            </a:r>
          </a:p>
          <a:p>
            <a:r>
              <a:rPr lang="en-US" sz="1700" dirty="0">
                <a:cs typeface="Arial" panose="020B0604020202020204" pitchFamily="34" charset="0"/>
              </a:rPr>
              <a:t>Hub design reduces cubic inch </a:t>
            </a:r>
            <a:r>
              <a:rPr lang="en-US" sz="1700" dirty="0"/>
              <a:t>capacity (4.8 cu in for ½”, 7.8 cu in for </a:t>
            </a:r>
            <a:br>
              <a:rPr lang="en-US" sz="1700" dirty="0"/>
            </a:br>
            <a:r>
              <a:rPr lang="en-US" sz="1700" dirty="0"/>
              <a:t>¾”, and 11.5 cu in for 1”) </a:t>
            </a:r>
          </a:p>
          <a:p>
            <a:r>
              <a:rPr lang="en-US" sz="1700" dirty="0">
                <a:cs typeface="Arial" panose="020B0604020202020204" pitchFamily="34" charset="0"/>
              </a:rPr>
              <a:t>Hubs and cover plates do not have </a:t>
            </a:r>
            <a:r>
              <a:rPr lang="en-US" sz="1700" dirty="0"/>
              <a:t>captive screws </a:t>
            </a:r>
          </a:p>
          <a:p>
            <a:r>
              <a:rPr lang="en-US" sz="1700" dirty="0">
                <a:cs typeface="Arial" panose="020B0604020202020204" pitchFamily="34" charset="0"/>
              </a:rPr>
              <a:t>Loose/separate gasket - increases </a:t>
            </a:r>
            <a:r>
              <a:rPr lang="en-US" sz="1700" dirty="0"/>
              <a:t>time to install and manually align with cover </a:t>
            </a:r>
          </a:p>
          <a:p>
            <a:r>
              <a:rPr lang="en-US" sz="1700" dirty="0">
                <a:cs typeface="Arial" panose="020B0604020202020204" pitchFamily="34" charset="0"/>
              </a:rPr>
              <a:t>Cumbersome, bulky, heavy, square </a:t>
            </a:r>
            <a:r>
              <a:rPr lang="en-US" sz="1700" dirty="0"/>
              <a:t>design</a:t>
            </a:r>
          </a:p>
          <a:p>
            <a:r>
              <a:rPr lang="en-US" sz="1700" dirty="0">
                <a:cs typeface="Arial" panose="020B0604020202020204" pitchFamily="34" charset="0"/>
              </a:rPr>
              <a:t>Too </a:t>
            </a:r>
            <a:r>
              <a:rPr lang="en-US" sz="1700" dirty="0"/>
              <a:t>many components, loose gasket, limited access </a:t>
            </a:r>
          </a:p>
          <a:p>
            <a:endParaRPr lang="en-US" sz="1100" dirty="0"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endParaRPr lang="en-US" sz="1100" dirty="0">
              <a:solidFill>
                <a:srgbClr val="7E0015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endParaRPr lang="en-US" sz="1100" dirty="0">
              <a:solidFill>
                <a:srgbClr val="7E0015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endParaRPr lang="en-US" sz="1100" dirty="0">
              <a:solidFill>
                <a:srgbClr val="7E0015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7E0015"/>
              </a:solidFill>
              <a:latin typeface="Book Antiqua" panose="02040602050305030304" pitchFamily="18" charset="0"/>
            </a:endParaRPr>
          </a:p>
          <a:p>
            <a:endParaRPr lang="en-US" dirty="0">
              <a:solidFill>
                <a:srgbClr val="7E0015"/>
              </a:solidFill>
              <a:latin typeface="Book Antiqua" panose="02040602050305030304" pitchFamily="18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25F6FB-DE5E-48F1-A9F0-DAD62D82B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60" y="2237906"/>
            <a:ext cx="2920654" cy="17840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1F1177-02B2-4DAB-945D-A3A6010F4291}"/>
              </a:ext>
            </a:extLst>
          </p:cNvPr>
          <p:cNvSpPr txBox="1"/>
          <p:nvPr/>
        </p:nvSpPr>
        <p:spPr>
          <a:xfrm>
            <a:off x="261105" y="947425"/>
            <a:ext cx="35135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Offered in trade sizes ½” through 4”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Offered as a combo body for both </a:t>
            </a:r>
            <a:r>
              <a:rPr lang="en-US" sz="1600" dirty="0"/>
              <a:t>Rigid/IMC &amp; EMT up to 2” trade size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Offered in plastic for PVC pipe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7E0015"/>
              </a:solidFill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EF7A36-3ECA-49DD-80A4-3FAD41153925}"/>
              </a:ext>
            </a:extLst>
          </p:cNvPr>
          <p:cNvSpPr txBox="1"/>
          <p:nvPr/>
        </p:nvSpPr>
        <p:spPr>
          <a:xfrm>
            <a:off x="746648" y="456894"/>
            <a:ext cx="2542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Arlington </a:t>
            </a:r>
            <a:r>
              <a:rPr lang="en-US" sz="2400" dirty="0" err="1"/>
              <a:t>AnyBody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42301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8A532-9851-4432-9B33-3E1F7D2F4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68"/>
            <a:ext cx="8229600" cy="445715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TayMac</a:t>
            </a:r>
            <a:r>
              <a:rPr lang="en-US" dirty="0"/>
              <a:t> Solution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E70DD4-4E13-4482-9B0E-1A70B765B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1536" y="2767732"/>
            <a:ext cx="2145264" cy="11645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28C0D6-D6D3-4579-843F-6E2DCC846FBD}"/>
              </a:ext>
            </a:extLst>
          </p:cNvPr>
          <p:cNvSpPr/>
          <p:nvPr/>
        </p:nvSpPr>
        <p:spPr>
          <a:xfrm>
            <a:off x="457200" y="609600"/>
            <a:ext cx="5460380" cy="3322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E0015"/>
                </a:solidFill>
                <a:cs typeface="Arial" panose="020B0604020202020204" pitchFamily="34" charset="0"/>
              </a:rPr>
              <a:t>10 in 1 design: 5 configurations (LB, LL, LR</a:t>
            </a:r>
            <a:r>
              <a:rPr lang="en-US" sz="1600" dirty="0">
                <a:solidFill>
                  <a:srgbClr val="7E0015"/>
                </a:solidFill>
              </a:rPr>
              <a:t>, T, &amp; C) for both Rigid/IMC and EMT conduit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E0015"/>
                </a:solidFill>
                <a:cs typeface="Arial" panose="020B0604020202020204" pitchFamily="34" charset="0"/>
              </a:rPr>
              <a:t>Available in trade sizes ½”, ¾” and 1”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E0015"/>
                </a:solidFill>
                <a:cs typeface="Arial" panose="020B0604020202020204" pitchFamily="34" charset="0"/>
              </a:rPr>
              <a:t>Captive cover/panel screws 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E0015"/>
                </a:solidFill>
                <a:cs typeface="Arial" panose="020B0604020202020204" pitchFamily="34" charset="0"/>
              </a:rPr>
              <a:t>Combo head set screws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E0015"/>
                </a:solidFill>
                <a:cs typeface="Arial" panose="020B0604020202020204" pitchFamily="34" charset="0"/>
              </a:rPr>
              <a:t>Time saving &amp; easy installation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E0015"/>
                </a:solidFill>
                <a:cs typeface="Arial" panose="020B0604020202020204" pitchFamily="34" charset="0"/>
              </a:rPr>
              <a:t>Comes pre-configured for LB/LL install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E0015"/>
                </a:solidFill>
                <a:cs typeface="Arial" panose="020B0604020202020204" pitchFamily="34" charset="0"/>
              </a:rPr>
              <a:t>Ideal for service trucks and reduces inventory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E0015"/>
                </a:solidFill>
                <a:cs typeface="Arial" panose="020B0604020202020204" pitchFamily="34" charset="0"/>
              </a:rPr>
              <a:t>Reducing bushings (for 1” and ¾” trade </a:t>
            </a:r>
            <a:r>
              <a:rPr lang="en-US" sz="1600" dirty="0">
                <a:solidFill>
                  <a:srgbClr val="7E0015"/>
                </a:solidFill>
              </a:rPr>
              <a:t>sizes), closure plug, and all hardware included 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7E0015"/>
                </a:solidFill>
                <a:cs typeface="Arial" panose="020B0604020202020204" pitchFamily="34" charset="0"/>
              </a:rPr>
              <a:t>cULus</a:t>
            </a:r>
            <a:r>
              <a:rPr lang="en-US" sz="1600" dirty="0">
                <a:solidFill>
                  <a:srgbClr val="7E0015"/>
                </a:solidFill>
                <a:cs typeface="Arial" panose="020B0604020202020204" pitchFamily="34" charset="0"/>
              </a:rPr>
              <a:t> Listed</a:t>
            </a:r>
          </a:p>
        </p:txBody>
      </p:sp>
      <p:pic>
        <p:nvPicPr>
          <p:cNvPr id="6" name="Picture 5" descr="A picture containing sitting, table, sink, knife&#10;&#10;Description automatically generated">
            <a:extLst>
              <a:ext uri="{FF2B5EF4-FFF2-40B4-BE49-F238E27FC236}">
                <a16:creationId xmlns:a16="http://schemas.microsoft.com/office/drawing/2014/main" id="{56049A30-0646-4B24-94FE-7C4696990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036" y="763334"/>
            <a:ext cx="4151384" cy="192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346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F655D3-308F-4B8C-99E6-23EEE151F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060" y="735516"/>
            <a:ext cx="2951473" cy="25322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57614F-6BF3-4A12-986B-62CD86D80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" y="1048563"/>
            <a:ext cx="2166307" cy="19845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2A7DFE-3037-4691-A40D-34426667D7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787" y="1021963"/>
            <a:ext cx="2689855" cy="20377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2DD7F9-6C94-4E98-97FD-C8D7AB4C7B40}"/>
              </a:ext>
            </a:extLst>
          </p:cNvPr>
          <p:cNvSpPr txBox="1"/>
          <p:nvPr/>
        </p:nvSpPr>
        <p:spPr>
          <a:xfrm>
            <a:off x="921834" y="3122341"/>
            <a:ext cx="1085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UCB050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086839-A7FB-4846-97A0-47AC949C6723}"/>
              </a:ext>
            </a:extLst>
          </p:cNvPr>
          <p:cNvSpPr txBox="1"/>
          <p:nvPr/>
        </p:nvSpPr>
        <p:spPr>
          <a:xfrm>
            <a:off x="3862039" y="3264564"/>
            <a:ext cx="1085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UCB075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BA3509-E4E5-47E4-A4E8-1C8779C943B5}"/>
              </a:ext>
            </a:extLst>
          </p:cNvPr>
          <p:cNvSpPr txBox="1"/>
          <p:nvPr/>
        </p:nvSpPr>
        <p:spPr>
          <a:xfrm>
            <a:off x="6880303" y="3267794"/>
            <a:ext cx="1085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UCB100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324CE16-58F0-4BD7-868A-44193E803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4347"/>
            <a:ext cx="8229600" cy="473488"/>
          </a:xfrm>
        </p:spPr>
        <p:txBody>
          <a:bodyPr>
            <a:normAutofit fontScale="90000"/>
          </a:bodyPr>
          <a:lstStyle/>
          <a:p>
            <a:r>
              <a:rPr lang="en-US" dirty="0"/>
              <a:t>Offering</a:t>
            </a:r>
          </a:p>
        </p:txBody>
      </p:sp>
    </p:spTree>
    <p:extLst>
      <p:ext uri="{BB962C8B-B14F-4D97-AF65-F5344CB8AC3E}">
        <p14:creationId xmlns:p14="http://schemas.microsoft.com/office/powerpoint/2010/main" val="3933147689"/>
      </p:ext>
    </p:extLst>
  </p:cSld>
  <p:clrMapOvr>
    <a:masterClrMapping/>
  </p:clrMapOvr>
</p:sld>
</file>

<file path=ppt/theme/theme1.xml><?xml version="1.0" encoding="utf-8"?>
<a:theme xmlns:a="http://schemas.openxmlformats.org/drawingml/2006/main" name="RACO W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sharepoint/v3/field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TayMac WS</Template>
  <TotalTime>406</TotalTime>
  <Words>367</Words>
  <Application>Microsoft Office PowerPoint</Application>
  <PresentationFormat>On-screen Show (16:9)</PresentationFormat>
  <Paragraphs>66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Book Antiqua</vt:lpstr>
      <vt:lpstr>Calibri</vt:lpstr>
      <vt:lpstr>YouTube Noto</vt:lpstr>
      <vt:lpstr>RACO WS</vt:lpstr>
      <vt:lpstr>Aluminum Conduit Bodies</vt:lpstr>
      <vt:lpstr>Offering</vt:lpstr>
      <vt:lpstr>Competition Comparison</vt:lpstr>
      <vt:lpstr>PowerPoint Presentation</vt:lpstr>
      <vt:lpstr>U-Conduit</vt:lpstr>
      <vt:lpstr>Background</vt:lpstr>
      <vt:lpstr>Competition</vt:lpstr>
      <vt:lpstr>TayMac Solution </vt:lpstr>
      <vt:lpstr>Offering</vt:lpstr>
      <vt:lpstr>PowerPoint Presentation</vt:lpstr>
      <vt:lpstr>Questions??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The, Agus</dc:creator>
  <cp:lastModifiedBy>Hlade, Jeff</cp:lastModifiedBy>
  <cp:revision>25</cp:revision>
  <dcterms:created xsi:type="dcterms:W3CDTF">2019-02-28T21:50:18Z</dcterms:created>
  <dcterms:modified xsi:type="dcterms:W3CDTF">2020-05-22T16:07:06Z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